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Roboto"/>
      <p:regular r:id="rId75"/>
      <p:bold r:id="rId76"/>
      <p:italic r:id="rId77"/>
      <p:boldItalic r:id="rId78"/>
    </p:embeddedFont>
    <p:embeddedFont>
      <p:font typeface="Source Code Pro"/>
      <p:regular r:id="rId79"/>
      <p:bold r:id="rId80"/>
    </p:embeddedFont>
    <p:embeddedFont>
      <p:font typeface="Oswald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DCC7D5E-D3CE-4432-97CA-C8A4CFFF39D0}">
  <a:tblStyle styleId="{8DCC7D5E-D3CE-4432-97CA-C8A4CFFF39D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SourceCodePro-bold.fntdata"/><Relationship Id="rId82" Type="http://schemas.openxmlformats.org/officeDocument/2006/relationships/font" Target="fonts/Oswald-bold.fntdata"/><Relationship Id="rId81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italic.fntdata"/><Relationship Id="rId32" Type="http://schemas.openxmlformats.org/officeDocument/2006/relationships/slide" Target="slides/slide27.xml"/><Relationship Id="rId76" Type="http://schemas.openxmlformats.org/officeDocument/2006/relationships/font" Target="fonts/Roboto-bold.fntdata"/><Relationship Id="rId35" Type="http://schemas.openxmlformats.org/officeDocument/2006/relationships/slide" Target="slides/slide30.xml"/><Relationship Id="rId79" Type="http://schemas.openxmlformats.org/officeDocument/2006/relationships/font" Target="fonts/SourceCodePro-regular.fntdata"/><Relationship Id="rId34" Type="http://schemas.openxmlformats.org/officeDocument/2006/relationships/slide" Target="slides/slide29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it up to the audience and take responses!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http://www.abs.gov.au/websitedbs/a3121120.nsf/home/statistical+language+-+measures+of+spread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Affected by outliers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Affected by outliers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Affected by outliers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https://iwpr.org/issue/employment-education-economic-change/pay-equity-discrimination/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Times is only beating its competition by about 10% but the graph makes it seem like its almost *double* as much.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www.cracked.com/photoplasty_2052_19-ways-you-can-make-statistics-say-whatever-you-want/" TargetMode="External"/><Relationship Id="rId4" Type="http://schemas.openxmlformats.org/officeDocument/2006/relationships/hyperlink" Target="http://www.abs.gov.au/websitedbs/a3121120.nsf/home/statistical+language+-+measures+of+spread" TargetMode="External"/><Relationship Id="rId5" Type="http://schemas.openxmlformats.org/officeDocument/2006/relationships/hyperlink" Target="https://medium.com/@dhexonian/why-are-outliers-useful-495cb9a5cf9b#.4xxfrul7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30800" y="707025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CFE2F3"/>
                </a:solidFill>
              </a:rPr>
              <a:t>Gender and </a:t>
            </a:r>
            <a:r>
              <a:rPr lang="en" sz="3000">
                <a:solidFill>
                  <a:srgbClr val="CFE2F3"/>
                </a:solidFill>
              </a:rPr>
              <a:t>Women’s</a:t>
            </a:r>
            <a:r>
              <a:rPr lang="en" sz="3000">
                <a:solidFill>
                  <a:srgbClr val="CFE2F3"/>
                </a:solidFill>
              </a:rPr>
              <a:t> Studies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CFE2F3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Intro to Data Science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...and why it matters to you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Moral of the Story: </a:t>
            </a:r>
          </a:p>
          <a:p>
            <a:pPr lvl="0">
              <a:spcBef>
                <a:spcPts val="0"/>
              </a:spcBef>
              <a:buNone/>
            </a:pPr>
            <a:r>
              <a:rPr lang="en" sz="5000"/>
              <a:t>Educate Ourselves!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Measures of Center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325" y="3120875"/>
            <a:ext cx="4854325" cy="20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MEAN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25" y="2683625"/>
            <a:ext cx="2304425" cy="21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224" y="362325"/>
            <a:ext cx="2509975" cy="16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Mean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calculated "central" value of a set of numbers.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find the mean just add up all the numbers, then divide by how many numbers there are.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MEDIAN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875" y="3582600"/>
            <a:ext cx="4787037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Median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The middle value in a range of </a:t>
            </a:r>
            <a:r>
              <a:rPr b="1" lang="en" sz="2400"/>
              <a:t>arranged </a:t>
            </a:r>
            <a:r>
              <a:rPr lang="en" sz="2400"/>
              <a:t>values.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149" y="2490625"/>
            <a:ext cx="2763300" cy="20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00" y="2826024"/>
            <a:ext cx="2680100" cy="20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747" y="152674"/>
            <a:ext cx="1996475" cy="27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Mode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The value that occurs most frequently in a given set of data.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-59250" y="2652875"/>
            <a:ext cx="91440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13, 13, 13, 13</a:t>
            </a:r>
            <a:r>
              <a:rPr lang="en" sz="4800">
                <a:solidFill>
                  <a:srgbClr val="800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4800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800">
                <a:solidFill>
                  <a:srgbClr val="0000F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14, 14, 16, 18, 21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would it best to use each one?</a:t>
            </a:r>
          </a:p>
        </p:txBody>
      </p:sp>
      <p:sp>
        <p:nvSpPr>
          <p:cNvPr id="166" name="Shape 16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Most highly paid category of people in Microsoft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GDP per capita in California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Household incomes, with some outliers</a:t>
            </a: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Talk to your neighbor!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Answers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</a:pPr>
            <a:r>
              <a:rPr lang="en" sz="2400">
                <a:solidFill>
                  <a:srgbClr val="38761D"/>
                </a:solidFill>
              </a:rPr>
              <a:t>MODE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Most highly paid category of people in Microsoft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</a:pPr>
            <a:r>
              <a:rPr lang="en" sz="2400">
                <a:solidFill>
                  <a:srgbClr val="38761D"/>
                </a:solidFill>
              </a:rPr>
              <a:t>MEAN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GDP per capita in California</a:t>
            </a:r>
          </a:p>
          <a:p>
            <a:pPr indent="-381000" lvl="0" marL="457200" rtl="0">
              <a:spcBef>
                <a:spcPts val="0"/>
              </a:spcBef>
              <a:buClr>
                <a:srgbClr val="38761D"/>
              </a:buClr>
              <a:buSzPct val="100000"/>
            </a:pPr>
            <a:r>
              <a:rPr lang="en" sz="2400">
                <a:solidFill>
                  <a:srgbClr val="38761D"/>
                </a:solidFill>
              </a:rPr>
              <a:t>MEDIAN</a:t>
            </a:r>
          </a:p>
          <a:p>
            <a:pPr indent="-381000" lvl="1" marL="914400" rtl="0">
              <a:spcBef>
                <a:spcPts val="0"/>
              </a:spcBef>
              <a:buClr>
                <a:srgbClr val="38761D"/>
              </a:buClr>
              <a:buSzPct val="100000"/>
            </a:pPr>
            <a:r>
              <a:rPr lang="en" sz="2400"/>
              <a:t>Household incomes, with some outliers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Statistics?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 P R E A D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16853" l="0" r="0" t="0"/>
          <a:stretch/>
        </p:blipFill>
        <p:spPr>
          <a:xfrm>
            <a:off x="366225" y="344949"/>
            <a:ext cx="3171475" cy="1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199" y="2733724"/>
            <a:ext cx="2228799" cy="2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Spread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b="1" lang="en" sz="2200"/>
              <a:t>Spread</a:t>
            </a:r>
            <a:r>
              <a:rPr lang="en" sz="2200"/>
              <a:t> - how similar or varied the set of observed values are for a particular variable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i="1" lang="en" sz="2200"/>
              <a:t>How spread out is the data?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Measured with: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Range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Quartiles and Interquartile Range</a:t>
            </a:r>
          </a:p>
          <a:p>
            <a:pPr indent="-355600" lvl="1" marL="914400">
              <a:spcBef>
                <a:spcPts val="0"/>
              </a:spcBef>
              <a:buSzPct val="100000"/>
            </a:pPr>
            <a:r>
              <a:rPr lang="en" sz="2000"/>
              <a:t>Standard Deviation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265500" y="-156125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Range</a:t>
            </a:r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b="1" lang="en" sz="2200"/>
              <a:t>Range</a:t>
            </a:r>
            <a:r>
              <a:rPr lang="en" sz="2200"/>
              <a:t> =</a:t>
            </a:r>
            <a:r>
              <a:rPr lang="en" sz="2200"/>
              <a:t> largest value - smallest value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5" y="1785474"/>
            <a:ext cx="3698947" cy="24505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125" y="2606251"/>
            <a:ext cx="3621738" cy="16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265500" y="-156125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Quartiles</a:t>
            </a:r>
          </a:p>
        </p:txBody>
      </p:sp>
      <p:sp>
        <p:nvSpPr>
          <p:cNvPr id="200" name="Shape 20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Splitting data into 4 parts (with 3 points)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Quartiles refer to the value </a:t>
            </a:r>
            <a:r>
              <a:rPr i="1" lang="en" sz="2200"/>
              <a:t>between</a:t>
            </a:r>
            <a:r>
              <a:rPr lang="en" sz="2200"/>
              <a:t> each quarter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Interquartile Range = </a:t>
            </a:r>
            <a:r>
              <a:rPr b="1" lang="en" sz="2200"/>
              <a:t>IQR = Q3 - Q1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32423" l="0" r="0" t="0"/>
          <a:stretch/>
        </p:blipFill>
        <p:spPr>
          <a:xfrm>
            <a:off x="151012" y="1860750"/>
            <a:ext cx="4274175" cy="21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Steps to Calculate: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Order numbers from lowest to highest.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Find median: that’s your Q2!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Find the median of the left-hand side: that’s your Q1!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Find the median of the right-hand side: that’s your Q3!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IQR = Q3 - Q1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graphicFrame>
        <p:nvGraphicFramePr>
          <p:cNvPr id="213" name="Shape 213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14" name="Shape 214"/>
          <p:cNvSpPr txBox="1"/>
          <p:nvPr>
            <p:ph idx="1" type="body"/>
          </p:nvPr>
        </p:nvSpPr>
        <p:spPr>
          <a:xfrm>
            <a:off x="2362125" y="1441750"/>
            <a:ext cx="5482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200"/>
              <a:t>Hours of sleep last night: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1363500" y="3124650"/>
            <a:ext cx="64170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600"/>
              <a:t>Find the range.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2600"/>
              <a:t>Find Q1, Q2, Q3, and the IQR.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graphicFrame>
        <p:nvGraphicFramePr>
          <p:cNvPr id="221" name="Shape 221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22" name="Shape 222"/>
          <p:cNvSpPr txBox="1"/>
          <p:nvPr>
            <p:ph idx="1" type="body"/>
          </p:nvPr>
        </p:nvSpPr>
        <p:spPr>
          <a:xfrm>
            <a:off x="1830900" y="2673000"/>
            <a:ext cx="5482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Order numbers:</a:t>
            </a:r>
          </a:p>
        </p:txBody>
      </p:sp>
      <p:graphicFrame>
        <p:nvGraphicFramePr>
          <p:cNvPr id="223" name="Shape 223"/>
          <p:cNvGraphicFramePr/>
          <p:nvPr/>
        </p:nvGraphicFramePr>
        <p:xfrm>
          <a:off x="952500" y="34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1830900" y="2673000"/>
            <a:ext cx="5482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Range = largest # - smallest #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       = 11 - 4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       = </a:t>
            </a:r>
            <a:r>
              <a:rPr b="1" lang="en" sz="2200">
                <a:solidFill>
                  <a:srgbClr val="FF0000"/>
                </a:solidFill>
              </a:rPr>
              <a:t>7</a:t>
            </a:r>
          </a:p>
        </p:txBody>
      </p:sp>
      <p:graphicFrame>
        <p:nvGraphicFramePr>
          <p:cNvPr id="230" name="Shape 230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830900" y="2673000"/>
            <a:ext cx="5482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Find median.</a:t>
            </a:r>
          </a:p>
        </p:txBody>
      </p:sp>
      <p:graphicFrame>
        <p:nvGraphicFramePr>
          <p:cNvPr id="237" name="Shape 237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8" name="Shape 238"/>
          <p:cNvGraphicFramePr/>
          <p:nvPr/>
        </p:nvGraphicFramePr>
        <p:xfrm>
          <a:off x="952500" y="34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239" name="Shape 239"/>
          <p:cNvCxnSpPr/>
          <p:nvPr/>
        </p:nvCxnSpPr>
        <p:spPr>
          <a:xfrm rot="10800000">
            <a:off x="4572000" y="4040750"/>
            <a:ext cx="0" cy="41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0" name="Shape 240"/>
          <p:cNvSpPr txBox="1"/>
          <p:nvPr>
            <p:ph idx="1" type="body"/>
          </p:nvPr>
        </p:nvSpPr>
        <p:spPr>
          <a:xfrm>
            <a:off x="1391700" y="4454750"/>
            <a:ext cx="63606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( 7 + 8 ) / 2 = 15 / 2 = </a:t>
            </a:r>
            <a:r>
              <a:rPr b="1" lang="en" sz="2200">
                <a:solidFill>
                  <a:srgbClr val="FF0000"/>
                </a:solidFill>
              </a:rPr>
              <a:t>7.5 = Q2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1830900" y="2673000"/>
            <a:ext cx="5482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Find median of left-hand side.</a:t>
            </a:r>
          </a:p>
        </p:txBody>
      </p:sp>
      <p:graphicFrame>
        <p:nvGraphicFramePr>
          <p:cNvPr id="247" name="Shape 247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8" name="Shape 248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249" name="Shape 249"/>
          <p:cNvCxnSpPr/>
          <p:nvPr/>
        </p:nvCxnSpPr>
        <p:spPr>
          <a:xfrm rot="10800000">
            <a:off x="4572000" y="3888350"/>
            <a:ext cx="0" cy="41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0" name="Shape 250"/>
          <p:cNvSpPr txBox="1"/>
          <p:nvPr>
            <p:ph idx="1" type="body"/>
          </p:nvPr>
        </p:nvSpPr>
        <p:spPr>
          <a:xfrm>
            <a:off x="1391700" y="4302350"/>
            <a:ext cx="63606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( 5 + 7 ) / 2 = 12 / 2 = </a:t>
            </a:r>
            <a:r>
              <a:rPr b="1" lang="en" sz="2200">
                <a:solidFill>
                  <a:srgbClr val="FF0000"/>
                </a:solidFill>
              </a:rPr>
              <a:t>6</a:t>
            </a:r>
            <a:r>
              <a:rPr b="1" lang="en" sz="2200">
                <a:solidFill>
                  <a:srgbClr val="FF0000"/>
                </a:solidFill>
              </a:rPr>
              <a:t> = Q1</a:t>
            </a:r>
          </a:p>
        </p:txBody>
      </p:sp>
      <p:graphicFrame>
        <p:nvGraphicFramePr>
          <p:cNvPr id="251" name="Shape 251"/>
          <p:cNvGraphicFramePr/>
          <p:nvPr/>
        </p:nvGraphicFramePr>
        <p:xfrm>
          <a:off x="952500" y="326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94125" y="160360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Statistics can be misleading.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256175"/>
            <a:ext cx="3943549" cy="463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1830900" y="2673000"/>
            <a:ext cx="5482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Find median of right-hand side.</a:t>
            </a:r>
          </a:p>
        </p:txBody>
      </p:sp>
      <p:graphicFrame>
        <p:nvGraphicFramePr>
          <p:cNvPr id="258" name="Shape 258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9" name="Shape 259"/>
          <p:cNvGraphicFramePr/>
          <p:nvPr/>
        </p:nvGraphicFramePr>
        <p:xfrm>
          <a:off x="952500" y="196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260" name="Shape 260"/>
          <p:cNvCxnSpPr/>
          <p:nvPr/>
        </p:nvCxnSpPr>
        <p:spPr>
          <a:xfrm rot="10800000">
            <a:off x="4572000" y="3888350"/>
            <a:ext cx="0" cy="41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1" name="Shape 261"/>
          <p:cNvSpPr txBox="1"/>
          <p:nvPr>
            <p:ph idx="1" type="body"/>
          </p:nvPr>
        </p:nvSpPr>
        <p:spPr>
          <a:xfrm>
            <a:off x="1391700" y="4302350"/>
            <a:ext cx="63606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( 8 + 9 ) / 2 = 17 / 2 = </a:t>
            </a:r>
            <a:r>
              <a:rPr b="1" lang="en" sz="2200">
                <a:solidFill>
                  <a:srgbClr val="FF0000"/>
                </a:solidFill>
              </a:rPr>
              <a:t>8.5</a:t>
            </a:r>
            <a:r>
              <a:rPr b="1" lang="en" sz="2200">
                <a:solidFill>
                  <a:srgbClr val="FF0000"/>
                </a:solidFill>
              </a:rPr>
              <a:t> = Q3</a:t>
            </a:r>
          </a:p>
        </p:txBody>
      </p:sp>
      <p:graphicFrame>
        <p:nvGraphicFramePr>
          <p:cNvPr id="262" name="Shape 262"/>
          <p:cNvGraphicFramePr/>
          <p:nvPr/>
        </p:nvGraphicFramePr>
        <p:xfrm>
          <a:off x="952500" y="326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{8DCC7D5E-D3CE-4432-97CA-C8A4CFFF39D0}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0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Let’s Try It!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435175" y="1531400"/>
            <a:ext cx="64170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2600"/>
              <a:t>Range = 7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2600"/>
              <a:t>Q1 = 6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2600"/>
              <a:t>Q2 = 7.5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2600"/>
              <a:t>Q3 = 8.5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2600"/>
              <a:t>IQR = Q3 - Q1 = 2.5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752800" y="1345602"/>
            <a:ext cx="947075" cy="3384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idx="1" type="body"/>
          </p:nvPr>
        </p:nvSpPr>
        <p:spPr>
          <a:xfrm>
            <a:off x="5786025" y="2511800"/>
            <a:ext cx="2179200" cy="5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2400"/>
              <a:t>What does this mean?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265500" y="-156125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Standard Deviation</a:t>
            </a:r>
          </a:p>
        </p:txBody>
      </p:sp>
      <p:sp>
        <p:nvSpPr>
          <p:cNvPr id="276" name="Shape 27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How close is the rest of the data to the mean?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16135" l="10225" r="0" t="28051"/>
          <a:stretch/>
        </p:blipFill>
        <p:spPr>
          <a:xfrm>
            <a:off x="1407212" y="2007175"/>
            <a:ext cx="6329575" cy="29514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Outlier      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154025" y="4305850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...</a:t>
            </a:r>
            <a:r>
              <a:rPr lang="en" sz="6000"/>
              <a:t>.or is it?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0" y="363775"/>
            <a:ext cx="6849221" cy="39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Outliers have drastic impacts!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Affect...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Mean: big outlier “pulls” mean to the right)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Range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Standard Deviation</a:t>
            </a:r>
          </a:p>
        </p:txBody>
      </p:sp>
      <p:sp>
        <p:nvSpPr>
          <p:cNvPr id="295" name="Shape 29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Do not affect... 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Median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Mode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IQR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2201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To view a trend, outliers can be hurtful...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7" y="890000"/>
            <a:ext cx="8354624" cy="41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-627250" y="4224800"/>
            <a:ext cx="97644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600"/>
              <a:t>...but to </a:t>
            </a:r>
            <a:r>
              <a:rPr i="1" lang="en" sz="3600"/>
              <a:t>understand</a:t>
            </a:r>
            <a:r>
              <a:rPr lang="en" sz="3600"/>
              <a:t> a phenomenon, they are essential.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50" y="355000"/>
            <a:ext cx="5714900" cy="381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17242" r="17071" t="0"/>
          <a:stretch/>
        </p:blipFill>
        <p:spPr>
          <a:xfrm>
            <a:off x="338725" y="433737"/>
            <a:ext cx="4874476" cy="42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>
            <p:ph type="title"/>
          </p:nvPr>
        </p:nvSpPr>
        <p:spPr>
          <a:xfrm>
            <a:off x="5469675" y="1707450"/>
            <a:ext cx="3512700" cy="218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/>
              <a:t>Measuring mile times: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/>
              <a:t>One person gets a 5:12, while the average is 7:34.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526900" y="61250"/>
            <a:ext cx="8355000" cy="21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Pizza Delivery</a:t>
            </a:r>
            <a:r>
              <a:rPr b="1" lang="en" sz="3600"/>
              <a:t>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400"/>
              <a:t>The Northeast coast of the USA tends to have higher average delivery time, especially in December.</a:t>
            </a: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8037"/>
          <a:stretch/>
        </p:blipFill>
        <p:spPr>
          <a:xfrm>
            <a:off x="1536100" y="1819049"/>
            <a:ext cx="6071800" cy="319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Always try to total up percentages and probabilities!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125" y="1105999"/>
            <a:ext cx="6028652" cy="39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238375" y="662150"/>
            <a:ext cx="4578900" cy="218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/>
              <a:t>Salary</a:t>
            </a:r>
            <a:r>
              <a:rPr b="1" lang="en" sz="3600"/>
              <a:t>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200"/>
              <a:t>“In 2015, female full-time, year-round workers made only 80 cents for every dollar earned by men.” But the CEO of IBM, Ginni Rometty, makes much more than the average worker*.</a:t>
            </a: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12816" t="0"/>
          <a:stretch/>
        </p:blipFill>
        <p:spPr>
          <a:xfrm>
            <a:off x="5039750" y="1115137"/>
            <a:ext cx="3836650" cy="29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6375700" y="4575900"/>
            <a:ext cx="2997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*$35,000 vs. $1.6 million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ASSOCIATION</a:t>
            </a:r>
            <a:r>
              <a:rPr lang="en"/>
              <a:t> </a:t>
            </a:r>
            <a:r>
              <a:rPr lang="en">
                <a:solidFill>
                  <a:srgbClr val="9FC5E8"/>
                </a:solidFill>
              </a:rPr>
              <a:t>VS</a:t>
            </a:r>
            <a:r>
              <a:rPr lang="en"/>
              <a:t> </a:t>
            </a:r>
            <a:r>
              <a:rPr lang="en" sz="6000"/>
              <a:t>CAUSATION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ASSOCIATION</a:t>
            </a:r>
          </a:p>
        </p:txBody>
      </p:sp>
      <p:sp>
        <p:nvSpPr>
          <p:cNvPr id="337" name="Shape 337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Related variables!</a:t>
            </a:r>
          </a:p>
        </p:txBody>
      </p:sp>
      <p:sp>
        <p:nvSpPr>
          <p:cNvPr id="338" name="Shape 338"/>
          <p:cNvSpPr txBox="1"/>
          <p:nvPr>
            <p:ph idx="2" type="body"/>
          </p:nvPr>
        </p:nvSpPr>
        <p:spPr>
          <a:xfrm>
            <a:off x="4811050" y="724200"/>
            <a:ext cx="43329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There </a:t>
            </a:r>
            <a:r>
              <a:rPr b="1" lang="en"/>
              <a:t>exists </a:t>
            </a:r>
            <a:r>
              <a:rPr lang="en"/>
              <a:t>a relationship between two or more variables.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CAUSATION</a:t>
            </a:r>
          </a:p>
        </p:txBody>
      </p:sp>
      <p:sp>
        <p:nvSpPr>
          <p:cNvPr id="344" name="Shape 344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one thing </a:t>
            </a:r>
            <a:r>
              <a:rPr b="1" lang="en"/>
              <a:t>causes</a:t>
            </a:r>
            <a:r>
              <a:rPr lang="en"/>
              <a:t> another to happen!</a:t>
            </a:r>
          </a:p>
        </p:txBody>
      </p:sp>
      <p:sp>
        <p:nvSpPr>
          <p:cNvPr id="345" name="Shape 3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/>
              <a:t>hanges in one variable </a:t>
            </a:r>
            <a:r>
              <a:rPr b="1" lang="en"/>
              <a:t>directly </a:t>
            </a:r>
            <a:r>
              <a:rPr lang="en"/>
              <a:t>caused changes in the other.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275475" y="1417675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CONFOUNDING FACTOR</a:t>
            </a:r>
          </a:p>
        </p:txBody>
      </p:sp>
      <p:sp>
        <p:nvSpPr>
          <p:cNvPr id="351" name="Shape 3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underlying difference between the two groups.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might confound you (confuse/surprise you) when you try to reach a conclusion.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750" y="-85787"/>
            <a:ext cx="6067650" cy="53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0" l="0" r="2685" t="0"/>
          <a:stretch/>
        </p:blipFill>
        <p:spPr>
          <a:xfrm>
            <a:off x="1906775" y="82625"/>
            <a:ext cx="49512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37" y="82625"/>
            <a:ext cx="68756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think!</a:t>
            </a:r>
          </a:p>
        </p:txBody>
      </p:sp>
      <p:sp>
        <p:nvSpPr>
          <p:cNvPr id="372" name="Shape 372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Coffee and lung cancer</a:t>
            </a:r>
          </a:p>
        </p:txBody>
      </p:sp>
      <p:sp>
        <p:nvSpPr>
          <p:cNvPr id="373" name="Shape 3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Studies in the 1960’s showed that coffee drinkers had higher rates of lung cancer than those who did not drink coffee. Because of this, some people identified coffee as a cause of lung cancer.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962" y="51987"/>
            <a:ext cx="7303675" cy="50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Look at where the scale begins!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50" y="1468825"/>
            <a:ext cx="7981850" cy="32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ANSWER</a:t>
            </a:r>
          </a:p>
        </p:txBody>
      </p:sp>
      <p:sp>
        <p:nvSpPr>
          <p:cNvPr id="384" name="Shape 38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Smoking was a confounding factor here.</a:t>
            </a:r>
            <a:br>
              <a:rPr lang="en"/>
            </a:br>
            <a:br>
              <a:rPr lang="en"/>
            </a:br>
            <a:r>
              <a:rPr lang="en"/>
              <a:t>In those days, coffee drinkers were also likely to have been smokers, and smoking does cause lung cancer. </a:t>
            </a:r>
            <a:br>
              <a:rPr lang="en"/>
            </a:br>
            <a:br>
              <a:rPr lang="en"/>
            </a:br>
            <a:r>
              <a:rPr lang="en"/>
              <a:t>Coffee drinking was </a:t>
            </a:r>
            <a:r>
              <a:rPr b="1" lang="en"/>
              <a:t>associated</a:t>
            </a:r>
            <a:r>
              <a:rPr lang="en"/>
              <a:t> with lung cancer, but it did not </a:t>
            </a:r>
            <a:r>
              <a:rPr b="1" lang="en"/>
              <a:t>cause </a:t>
            </a:r>
            <a:r>
              <a:rPr lang="en"/>
              <a:t>the disease.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MEASURING SIGNIFICANCE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837" y="383087"/>
            <a:ext cx="6720324" cy="437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Hypotheses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186850" y="1442550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b="1" lang="en" sz="2000"/>
              <a:t>Null hypothesis (H</a:t>
            </a:r>
            <a:r>
              <a:rPr b="1" baseline="-25000" lang="en" sz="2000"/>
              <a:t>o</a:t>
            </a:r>
            <a:r>
              <a:rPr b="1" lang="en" sz="2000"/>
              <a:t>): </a:t>
            </a:r>
            <a:r>
              <a:rPr lang="en" sz="2000"/>
              <a:t>there is no relationship between variables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b="1" lang="en" sz="2000"/>
              <a:t>Alternate hypothesis (H</a:t>
            </a:r>
            <a:r>
              <a:rPr b="1" baseline="-25000" lang="en" sz="2000"/>
              <a:t>A</a:t>
            </a:r>
            <a:r>
              <a:rPr b="1" lang="en" sz="2000"/>
              <a:t>): </a:t>
            </a:r>
            <a:r>
              <a:rPr lang="en" sz="2000"/>
              <a:t>there is a relationship between variables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Ex: Consider a new treatment for cancer that is 25% effective.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H</a:t>
            </a:r>
            <a:r>
              <a:rPr b="1" baseline="-25000" lang="en" sz="2000"/>
              <a:t>o</a:t>
            </a:r>
            <a:r>
              <a:rPr b="1" lang="en" sz="2000"/>
              <a:t>: </a:t>
            </a:r>
            <a:r>
              <a:rPr lang="en" sz="2000"/>
              <a:t>The treatment is less than 25% effective.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H</a:t>
            </a:r>
            <a:r>
              <a:rPr b="1" baseline="-25000" lang="en" sz="2000"/>
              <a:t>A</a:t>
            </a:r>
            <a:r>
              <a:rPr b="1" lang="en" sz="2000"/>
              <a:t>: </a:t>
            </a:r>
            <a:r>
              <a:rPr lang="en" sz="2000"/>
              <a:t>The treatment is effective more than 25% of the time.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P-value</a:t>
            </a:r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186850" y="1290150"/>
            <a:ext cx="8520600" cy="36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/>
              <a:t>Probability of observing current data or a data that is more extreme, </a:t>
            </a:r>
            <a:r>
              <a:rPr b="1" lang="en" sz="2000"/>
              <a:t>assuming that the null hypothesis is true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Example: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Assume that the treatment is less than 25% effective.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When we perform an experiment, we find that the treatment is 30% effective.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P-value to find: probability that this number occurred, purely by chance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Making a conclusion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186850" y="1290150"/>
            <a:ext cx="8520600" cy="36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/>
              <a:t>P-value: probability that result occurred by “random chance” (not because of a treatment)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If p-value &lt; 5%, we </a:t>
            </a:r>
            <a:r>
              <a:rPr b="1" lang="en" sz="2000"/>
              <a:t>reject the null hypothesis</a:t>
            </a:r>
            <a:r>
              <a:rPr lang="en" sz="2000"/>
              <a:t> and </a:t>
            </a:r>
            <a:r>
              <a:rPr b="1" lang="en" sz="2000"/>
              <a:t>accept the alternate hypothesis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If p-value &gt; 5%, we </a:t>
            </a:r>
            <a:r>
              <a:rPr b="1" lang="en" sz="2000"/>
              <a:t>fail to reject the null hypothesis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Example: Say that the p-value was 3%.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Reject null hypothesis and accept alternate hypothesis that the treatment is more effective than 25%.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Confidence Intervals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186850" y="1290150"/>
            <a:ext cx="8520600" cy="36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/>
              <a:t>Used to describe uncertainty associated with sampling method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Example: 90% CI states that the mean is between 10 and 20. 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b="1" lang="en" sz="2000"/>
              <a:t>NO</a:t>
            </a:r>
            <a:r>
              <a:rPr lang="en" sz="2000"/>
              <a:t>: 90% chance that the mean is between 10 and 20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b="1" lang="en" sz="2000"/>
              <a:t>YES</a:t>
            </a:r>
            <a:r>
              <a:rPr lang="en" sz="2000"/>
              <a:t>: If we repeatedly take many intervals, 90% of those intervals will include the “correct” mean value.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Extended Example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6850" y="1290150"/>
            <a:ext cx="8520600" cy="15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/>
              <a:t>GWS 10 has a course average GPA of 3.52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Spring 2016 had average GPA of 3.76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50" y="1036275"/>
            <a:ext cx="6404801" cy="38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Extended Example</a:t>
            </a:r>
          </a:p>
        </p:txBody>
      </p:sp>
      <p:sp>
        <p:nvSpPr>
          <p:cNvPr id="431" name="Shape 431"/>
          <p:cNvSpPr/>
          <p:nvPr/>
        </p:nvSpPr>
        <p:spPr>
          <a:xfrm>
            <a:off x="5792675" y="2034925"/>
            <a:ext cx="411900" cy="23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5791380" y="2439321"/>
            <a:ext cx="411900" cy="23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Extended Example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186850" y="1290150"/>
            <a:ext cx="8520600" cy="15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/>
              <a:t>GWS 10 has a course average GPA of 3.52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Spring 2016 had average GPA of 3.76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Question: Was the class easier during this semester than it was compared to other years?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186850" y="2857650"/>
            <a:ext cx="8645400" cy="200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b="1" lang="en" sz="2000"/>
              <a:t>Step 1: </a:t>
            </a:r>
            <a:r>
              <a:rPr lang="en" sz="2000"/>
              <a:t>Null/Alternate Hypotheses: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b="1" lang="en" sz="2000"/>
              <a:t>H</a:t>
            </a:r>
            <a:r>
              <a:rPr b="1" baseline="-25000" lang="en" sz="2000"/>
              <a:t>o</a:t>
            </a:r>
            <a:r>
              <a:rPr b="1" lang="en" sz="2000"/>
              <a:t>: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1578600" y="3168381"/>
            <a:ext cx="7397700" cy="131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The class was just as hard in Spring 2016 as it was in every other semester.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85555" y="3642400"/>
            <a:ext cx="47181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b="1"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b="1" baseline="-25000"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</a:t>
            </a:r>
            <a:r>
              <a:rPr b="1"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1578600" y="3832700"/>
            <a:ext cx="68226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class was easier in Spring 2016 than it was in other semesters.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52319" l="0" r="0" t="0"/>
          <a:stretch/>
        </p:blipFill>
        <p:spPr>
          <a:xfrm>
            <a:off x="422815" y="185975"/>
            <a:ext cx="8298361" cy="46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Extended Example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186850" y="1290150"/>
            <a:ext cx="8520600" cy="118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b="1" lang="en" sz="2000"/>
              <a:t>Step 2: </a:t>
            </a:r>
            <a:r>
              <a:rPr lang="en" sz="2000"/>
              <a:t>Finding p-value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We did this step for you.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P-value of 8%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186850" y="2629050"/>
            <a:ext cx="8645400" cy="200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b="1" lang="en" sz="2000"/>
              <a:t>Step 3: </a:t>
            </a:r>
            <a:r>
              <a:rPr lang="en" sz="2000"/>
              <a:t>Make conclusion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en" sz="2000"/>
              <a:t>With a p-value of 8%, we…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50" name="Shape 450"/>
          <p:cNvSpPr txBox="1"/>
          <p:nvPr/>
        </p:nvSpPr>
        <p:spPr>
          <a:xfrm>
            <a:off x="93400" y="3227800"/>
            <a:ext cx="88323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Reject the null hypothesis and accept the alternate hypothesis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84828" y="3974275"/>
            <a:ext cx="89136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Fail to reject the null hypothesis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/>
              <a:t>Regression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837" y="383087"/>
            <a:ext cx="6720324" cy="437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regression?</a:t>
            </a:r>
          </a:p>
        </p:txBody>
      </p:sp>
      <p:sp>
        <p:nvSpPr>
          <p:cNvPr id="467" name="Shape 467"/>
          <p:cNvSpPr txBox="1"/>
          <p:nvPr>
            <p:ph idx="2" type="body"/>
          </p:nvPr>
        </p:nvSpPr>
        <p:spPr>
          <a:xfrm>
            <a:off x="4710475" y="628775"/>
            <a:ext cx="42978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 statistical process for estimating the relationships among variables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265500" y="1643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regression?</a:t>
            </a:r>
          </a:p>
        </p:txBody>
      </p:sp>
      <p:sp>
        <p:nvSpPr>
          <p:cNvPr id="473" name="Shape 473"/>
          <p:cNvSpPr txBox="1"/>
          <p:nvPr>
            <p:ph idx="2" type="body"/>
          </p:nvPr>
        </p:nvSpPr>
        <p:spPr>
          <a:xfrm>
            <a:off x="4710475" y="628775"/>
            <a:ext cx="42978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Find trends in your data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Use those trends to predict values for other data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87" y="2078850"/>
            <a:ext cx="3874024" cy="291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480" name="Shape 480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exactly did we learn today?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learned that...</a:t>
            </a:r>
          </a:p>
        </p:txBody>
      </p:sp>
      <p:sp>
        <p:nvSpPr>
          <p:cNvPr id="486" name="Shape 486"/>
          <p:cNvSpPr txBox="1"/>
          <p:nvPr>
            <p:ph idx="2" type="body"/>
          </p:nvPr>
        </p:nvSpPr>
        <p:spPr>
          <a:xfrm>
            <a:off x="4710475" y="628775"/>
            <a:ext cx="42978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There are many different ways to look at stats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Stats apply to all fields, including GWS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Numbers do not lie, but watch out for the way they’re represented!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</a:pPr>
            <a:r>
              <a:rPr lang="en"/>
              <a:t>Numbers support your research!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472875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5000"/>
              <a:t>Go Stats!!!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37" y="1739762"/>
            <a:ext cx="4001924" cy="19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Bibliography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http://www.cracked.com/photoplasty_2052_19-ways-you-can-make-statistics-say-whatever-you-want/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http://www.abs.gov.au/websitedbs/a3121120.nsf/home/statistical+language+-+measures+of+spread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https://medium.com/@dhexonian/why-are-outliers-useful-495cb9a5cf9b#.4xxfrul7r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0" l="4561" r="0" t="46938"/>
          <a:stretch/>
        </p:blipFill>
        <p:spPr>
          <a:xfrm>
            <a:off x="1106950" y="267225"/>
            <a:ext cx="7166575" cy="47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Watch out for the sample groups!</a:t>
            </a:r>
          </a:p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122" y="47725"/>
            <a:ext cx="42034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all data on the graphics!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150" y="1106000"/>
            <a:ext cx="5299800" cy="39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